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951486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951486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951486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951486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3951486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395148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95148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95148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395148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395148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95148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95148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951486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951486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951486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951486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951486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951486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3951486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3951486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93a0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393a0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951486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3951486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3951486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3951486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3951486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3951486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95148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95148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3951486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3951486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3951486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3951486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951486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3951486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951486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951486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951486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3951486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3951486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3951486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39514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39514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951486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951486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3951486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3951486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3951486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3951486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3951486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3951486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3951486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3951486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3951486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3951486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3951486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3951486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3951486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3951486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3951486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3951486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3951486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3951486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95148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95148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3951486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3951486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951486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3951486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3951486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3951486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3951486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3951486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3951486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3951486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3951486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3951486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3951486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3951486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3951486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3951486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3951486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3951486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3951486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3951486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39514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39514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3951486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3951486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3951486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395148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3951486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3951486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3951486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3951486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3951486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3951486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3951486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3951486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3951486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3951486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3951486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3951486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3951486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3951486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3951486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3951486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395148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395148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3951486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3951486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3951486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3951486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3951486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3951486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3951486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3951486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951486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3951486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3951486c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3951486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3951486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3951486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3951486c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3951486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8def33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8def33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3951486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395148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951486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951486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395148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395148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-resistor-220.png"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0098" y="900125"/>
            <a:ext cx="922975" cy="402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button.png"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425" y="1864925"/>
            <a:ext cx="1540875" cy="2093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led.png"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1452975"/>
            <a:ext cx="1221850" cy="352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-arduino-uno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07123" y="762588"/>
            <a:ext cx="5032075" cy="36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0" y="3444650"/>
            <a:ext cx="9144000" cy="1698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Malgun Gothic"/>
              <a:buNone/>
              <a:defRPr b="1" sz="6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logo.png"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"/>
            <a:ext cx="4299750" cy="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기본 내용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코드 &amp; 기본 내용">
  <p:cSld name="CUSTOM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함수 설명">
  <p:cSld name="CUSTOM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  <a:solidFill>
            <a:srgbClr val="E8F5F8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&amp; 코드">
  <p:cSld name="TITLE_ONL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14825" y="1125525"/>
            <a:ext cx="8933400" cy="39345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algun Gothic"/>
              <a:buChar char="■"/>
              <a:defRPr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섹션 헤더 - 쉬어가는 페이지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기본 내용 (보라)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B2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765800"/>
            <a:ext cx="9144000" cy="16119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algun Gothic"/>
              <a:buNone/>
              <a:defRPr b="1" sz="5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●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algun Gothic"/>
              <a:buChar char="○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algun Gothic"/>
              <a:buChar char="■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준비물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404625"/>
            <a:ext cx="9144000" cy="653400"/>
          </a:xfrm>
          <a:prstGeom prst="rect">
            <a:avLst/>
          </a:prstGeom>
          <a:solidFill>
            <a:srgbClr val="00A1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823500" y="2260500"/>
            <a:ext cx="5124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○"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Malgun Gothic"/>
              <a:buChar char="■"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11700" y="395075"/>
            <a:ext cx="15279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준비물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goo.gl/6zvOqD" TargetMode="External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goo.gl/tGuIev" TargetMode="External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goo.gl/tGuIev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goo.gl/o1s3hN" TargetMode="External"/><Relationship Id="rId4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goo.gl/o1s3hN" TargetMode="External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Relationship Id="rId4" Type="http://schemas.openxmlformats.org/officeDocument/2006/relationships/hyperlink" Target="https://www.facebook.com/doyouknowarduino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://goo.gl/ke52J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ctrTitle"/>
          </p:nvPr>
        </p:nvSpPr>
        <p:spPr>
          <a:xfrm>
            <a:off x="311750" y="3587150"/>
            <a:ext cx="85206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LED와 버튼 사용하기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LED에서 필요한 전류는 15 mA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15 mA = 0.015 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옴의 법칙의 전류 부분에 0.015를 넣어준다.</a:t>
            </a:r>
            <a:endParaRPr/>
          </a:p>
        </p:txBody>
      </p:sp>
      <p:pic>
        <p:nvPicPr>
          <p:cNvPr descr="0601_006.jpg"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3 / 0.015= 200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필요한 저항 값은 200 옴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가급적이면 보다 안전하게 사용하기 위해 계산된 값보다 약간 더 큰 값의 저항 사용</a:t>
            </a:r>
            <a:endParaRPr/>
          </a:p>
        </p:txBody>
      </p:sp>
      <p:pic>
        <p:nvPicPr>
          <p:cNvPr descr="0601_007.jpg"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LED 깜빡거리기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 보드에 LED를 직접 연결해 깜빡여본다!</a:t>
            </a:r>
            <a:endParaRPr/>
          </a:p>
        </p:txBody>
      </p:sp>
      <p:pic>
        <p:nvPicPr>
          <p:cNvPr descr="0602_001.jpg"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준비물</a:t>
            </a:r>
            <a:endParaRPr/>
          </a:p>
        </p:txBody>
      </p:sp>
      <p:pic>
        <p:nvPicPr>
          <p:cNvPr descr="0602_002.jpg"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1" y="1770275"/>
            <a:ext cx="912800" cy="263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3.jpg" id="169" name="Google Shape;1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973" y="1564275"/>
            <a:ext cx="651300" cy="283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4.jpg" id="170" name="Google Shape;1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373" y="2258600"/>
            <a:ext cx="2320349" cy="145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171" name="Google Shape;1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875" y="2179875"/>
            <a:ext cx="2456073" cy="16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191300" y="4448250"/>
            <a:ext cx="139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5mm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LED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1824100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220 옴 저항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3575100" y="4448250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수수 점퍼 와이어 2개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6578313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브레드보드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6.jpg"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34" y="0"/>
            <a:ext cx="69359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13번 핀에 점퍼 와이어를 연결한 뒤 브레드보드의 가로줄 부분에 꽂는다.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같은 줄에 LED를 꽂아야 하기 때문에 가급적 줄 끝부분에 꽂는 것이 좋음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단, 꼭 그림과 똑같은 위치에 꽂을 필요는 없음</a:t>
            </a:r>
            <a:endParaRPr/>
          </a:p>
        </p:txBody>
      </p:sp>
      <p:pic>
        <p:nvPicPr>
          <p:cNvPr descr="0602_007.jpg"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점퍼 와이어를 꽂은 같은 줄에 LED의 긴 다리를 꽂고, 짧은 다리는 옆줄에 꽂는다.</a:t>
            </a:r>
            <a:endParaRPr/>
          </a:p>
        </p:txBody>
      </p:sp>
      <p:pic>
        <p:nvPicPr>
          <p:cNvPr descr="0602_008.jpg"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저항을 디귿(ㄷ)자로 구부린 뒤 한 쪽을 LED의 짧은 다리가 있는 줄에 꽂아준다.</a:t>
            </a:r>
            <a:endParaRPr/>
          </a:p>
        </p:txBody>
      </p:sp>
      <p:pic>
        <p:nvPicPr>
          <p:cNvPr descr="0602_009.jpg"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저항만 꽂혀 있는 줄에 새로운 점퍼 와이어를 꽂고, 반대쪽을 아두이노 보드의 그라운드 핀에 연결</a:t>
            </a:r>
            <a:endParaRPr/>
          </a:p>
        </p:txBody>
      </p:sp>
      <p:pic>
        <p:nvPicPr>
          <p:cNvPr descr="0602_010.jpg"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LED 소개하기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11.jpg"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997" y="0"/>
            <a:ext cx="6290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[코드 6-1] LED 깜빡거리기(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goo.gl/6zvOqD</a:t>
            </a:r>
            <a:r>
              <a:rPr lang="ko">
                <a:solidFill>
                  <a:srgbClr val="FFFFFF"/>
                </a:solidFill>
              </a:rPr>
              <a:t>)</a:t>
            </a:r>
            <a:endParaRPr/>
          </a:p>
        </p:txBody>
      </p:sp>
      <p:grpSp>
        <p:nvGrpSpPr>
          <p:cNvPr id="215" name="Google Shape;215;p41"/>
          <p:cNvGrpSpPr/>
          <p:nvPr/>
        </p:nvGrpSpPr>
        <p:grpSpPr>
          <a:xfrm>
            <a:off x="186700" y="1223100"/>
            <a:ext cx="8874452" cy="3735199"/>
            <a:chOff x="186700" y="1223100"/>
            <a:chExt cx="8874452" cy="3735199"/>
          </a:xfrm>
        </p:grpSpPr>
        <p:pic>
          <p:nvPicPr>
            <p:cNvPr descr="스크린샷 2016-02-17 오후 6.57.09.png" id="216" name="Google Shape;21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6700" y="1223100"/>
              <a:ext cx="7155649" cy="373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7 오후 6.57.09.png" id="217" name="Google Shape;217;p41"/>
            <p:cNvPicPr preferRelativeResize="0"/>
            <p:nvPr/>
          </p:nvPicPr>
          <p:blipFill rotWithShape="1">
            <a:blip r:embed="rId4">
              <a:alphaModFix/>
            </a:blip>
            <a:srcRect b="0" l="54877" r="0" t="0"/>
            <a:stretch/>
          </p:blipFill>
          <p:spPr>
            <a:xfrm>
              <a:off x="5832300" y="1223100"/>
              <a:ext cx="3228852" cy="3735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pinMode()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디지털 핀의 모드를 출력 또는 입력으로 설정하는 함수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구조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pinMode(핀 번호, 모드)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매개변수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핀 번호 : 모드를 설정하고자 하는 핀 번호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모드 : 출력인 경우 OUTPUT, 입력인 경우 INPUT을 입력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반환 값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없음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사용 예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pinMode(13, OUTPUT); // 13번 핀을 출력 모드로 설정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/>
              <a:t>pinMode(13, INPUT); // 13번 핀을 입력 모드로 설정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/>
              <a:t>digitalWrite()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디지털 핀의 전압을 HIGH 또는 LOW로 설정하는 함수. digitalWrite 함수를 사용하려는 핀은 꼭 pinMode 함수를 이용해 출력 모드로 설정해야 함.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/>
              <a:t>구조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digitalWrite(핀 번호, 전압)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/>
              <a:t>매개변수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핀 번호 : 전압을 설정하고자 하는 핀 번호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전압 : HIGH인 경우 HIGH, LOW인 경우 LOW를 입력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/>
              <a:t>반환 값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없음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/>
              <a:t>사용 예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/>
              <a:t>digitalWrite(13, HIGH); // 13번 핀의 전압을 HIGH로 설정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digitalWrite(13, LOW); // 13번 핀의 전압을 LOW로 설정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delay()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아두이노 보드를 일정 시간 멈추는 함수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구조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delay(멈출 시간)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매개변수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멈출 시간 : 단위는 밀리초로 1밀리초는 0.001초를 뜻함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반환 값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없음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사용 예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delay(1000); // 아두이노 보드를 1초 멈춤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LED 밝기 조절하기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3_001.jpg"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아날로그 출력을 이용해 LED의 밝기를 조절해본다!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2.jpg" id="248" name="Google Shape;2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1" y="1770275"/>
            <a:ext cx="912800" cy="263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3.jpg" id="249" name="Google Shape;2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973" y="1564275"/>
            <a:ext cx="651300" cy="283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4.jpg" id="250" name="Google Shape;25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373" y="2258600"/>
            <a:ext cx="2320349" cy="145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251" name="Google Shape;25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875" y="2179875"/>
            <a:ext cx="2456073" cy="16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7"/>
          <p:cNvSpPr txBox="1"/>
          <p:nvPr/>
        </p:nvSpPr>
        <p:spPr>
          <a:xfrm>
            <a:off x="191300" y="4448250"/>
            <a:ext cx="139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5mm LED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47"/>
          <p:cNvSpPr txBox="1"/>
          <p:nvPr/>
        </p:nvSpPr>
        <p:spPr>
          <a:xfrm>
            <a:off x="1824100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220 옴 저항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47"/>
          <p:cNvSpPr txBox="1"/>
          <p:nvPr/>
        </p:nvSpPr>
        <p:spPr>
          <a:xfrm>
            <a:off x="3575100" y="4448250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수수 점퍼 와이어 2개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47"/>
          <p:cNvSpPr txBox="1"/>
          <p:nvPr/>
        </p:nvSpPr>
        <p:spPr>
          <a:xfrm>
            <a:off x="6578313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브레드보드 1개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3_006.jpg"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93" y="0"/>
            <a:ext cx="69186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9번 핀에 점퍼 와이어를 연결한 뒤 브레드보드의 가로줄 부분에 꽂아준다.</a:t>
            </a:r>
            <a:endParaRPr/>
          </a:p>
        </p:txBody>
      </p:sp>
      <p:pic>
        <p:nvPicPr>
          <p:cNvPr descr="0603_007.jpg"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682401"/>
            <a:ext cx="5073050" cy="37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전류가 흐르면 빛이 나는 액추에이터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빛을 낼 수 있는 색이 빨강, 파랑, 노랑 등 다양함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LED 렌즈</a:t>
            </a:r>
            <a:r>
              <a:rPr lang="ko"/>
              <a:t> : 윗 부분에 둥근 모자처럼 생긴 부분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 보드와 사용하는 LED는 주로 렌즈의 지름이 5mm인 것을 많이 사용</a:t>
            </a:r>
            <a:endParaRPr/>
          </a:p>
        </p:txBody>
      </p:sp>
      <p:pic>
        <p:nvPicPr>
          <p:cNvPr descr="0601_001.jpg"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968"/>
            <a:ext cx="5073050" cy="278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점퍼 와이어를 꽂은 같은 줄에 LED의 긴 다리를 꽂고, 짧은 다리는 옆줄에 꽂아준다.</a:t>
            </a:r>
            <a:endParaRPr/>
          </a:p>
        </p:txBody>
      </p:sp>
      <p:pic>
        <p:nvPicPr>
          <p:cNvPr descr="0603_008.jpg" id="272" name="Google Shape;2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682401"/>
            <a:ext cx="5073050" cy="37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저항을 디귿(ㄷ)자로 구부린 뒤 </a:t>
            </a:r>
            <a:br>
              <a:rPr lang="ko"/>
            </a:br>
            <a:r>
              <a:rPr lang="ko"/>
              <a:t>한 쪽을 LED의 짧은 다리가 있는 줄에 꽂아준다.</a:t>
            </a:r>
            <a:endParaRPr/>
          </a:p>
        </p:txBody>
      </p:sp>
      <p:pic>
        <p:nvPicPr>
          <p:cNvPr descr="0603_009.jpg" id="278" name="Google Shape;2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682401"/>
            <a:ext cx="5073050" cy="37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저항만 꽂혀있는 줄에 새로운 점퍼 와이어를 꽂고, 반대쪽을 아두이노 보드의 그라운드 핀에 연결해준다.</a:t>
            </a:r>
            <a:endParaRPr/>
          </a:p>
        </p:txBody>
      </p:sp>
      <p:pic>
        <p:nvPicPr>
          <p:cNvPr descr="0603_010.jpg"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682401"/>
            <a:ext cx="5073050" cy="37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3_011.jpg" id="289" name="Google Shape;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57" y="0"/>
            <a:ext cx="73352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</a:t>
            </a:r>
            <a:r>
              <a:rPr lang="ko">
                <a:solidFill>
                  <a:srgbClr val="FFFFFF"/>
                </a:solidFill>
              </a:rPr>
              <a:t>6-2] LED 밝기 조절하기(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goo.gl/tGuIev</a:t>
            </a:r>
            <a:r>
              <a:rPr lang="ko">
                <a:solidFill>
                  <a:srgbClr val="FFFFFF"/>
                </a:solidFill>
              </a:rPr>
              <a:t>)</a:t>
            </a:r>
            <a:endParaRPr/>
          </a:p>
        </p:txBody>
      </p:sp>
      <p:grpSp>
        <p:nvGrpSpPr>
          <p:cNvPr id="295" name="Google Shape;295;p54"/>
          <p:cNvGrpSpPr/>
          <p:nvPr/>
        </p:nvGrpSpPr>
        <p:grpSpPr>
          <a:xfrm>
            <a:off x="45050" y="1139300"/>
            <a:ext cx="9018700" cy="3906975"/>
            <a:chOff x="45050" y="1139300"/>
            <a:chExt cx="9018700" cy="3906975"/>
          </a:xfrm>
        </p:grpSpPr>
        <p:pic>
          <p:nvPicPr>
            <p:cNvPr descr="스크린샷 2016-02-17 오후 7.24.56.png" id="296" name="Google Shape;29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50" y="1139425"/>
              <a:ext cx="7218399" cy="390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54"/>
            <p:cNvSpPr/>
            <p:nvPr/>
          </p:nvSpPr>
          <p:spPr>
            <a:xfrm>
              <a:off x="6147750" y="1139300"/>
              <a:ext cx="2916000" cy="390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</a:t>
            </a:r>
            <a:r>
              <a:rPr lang="ko">
                <a:solidFill>
                  <a:srgbClr val="FFFFFF"/>
                </a:solidFill>
              </a:rPr>
              <a:t>6-2] LED 밝기 조절하기(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goo.gl/tGuIev</a:t>
            </a:r>
            <a:r>
              <a:rPr lang="ko">
                <a:solidFill>
                  <a:srgbClr val="FFFFFF"/>
                </a:solidFill>
              </a:rPr>
              <a:t>)</a:t>
            </a:r>
            <a:endParaRPr/>
          </a:p>
        </p:txBody>
      </p:sp>
      <p:grpSp>
        <p:nvGrpSpPr>
          <p:cNvPr id="303" name="Google Shape;303;p55"/>
          <p:cNvGrpSpPr/>
          <p:nvPr/>
        </p:nvGrpSpPr>
        <p:grpSpPr>
          <a:xfrm>
            <a:off x="57925" y="1139300"/>
            <a:ext cx="9009725" cy="3944700"/>
            <a:chOff x="57925" y="1139300"/>
            <a:chExt cx="9009725" cy="3944700"/>
          </a:xfrm>
        </p:grpSpPr>
        <p:sp>
          <p:nvSpPr>
            <p:cNvPr id="304" name="Google Shape;304;p55"/>
            <p:cNvSpPr/>
            <p:nvPr/>
          </p:nvSpPr>
          <p:spPr>
            <a:xfrm>
              <a:off x="6071550" y="1139300"/>
              <a:ext cx="2996100" cy="39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스크린샷 2016-02-17 오후 7.26.54.png" id="305" name="Google Shape;305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25" y="1139300"/>
              <a:ext cx="8356807" cy="3944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i가 0부터 255까지 증가하는 코드</a:t>
            </a:r>
            <a:endParaRPr/>
          </a:p>
        </p:txBody>
      </p:sp>
      <p:sp>
        <p:nvSpPr>
          <p:cNvPr id="311" name="Google Shape;311;p56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E39F34"/>
                </a:solidFill>
              </a:rPr>
              <a:t>for</a:t>
            </a:r>
            <a:r>
              <a:rPr lang="ko" sz="3000"/>
              <a:t> (</a:t>
            </a:r>
            <a:r>
              <a:rPr lang="ko" sz="3000">
                <a:solidFill>
                  <a:srgbClr val="0094C8"/>
                </a:solidFill>
              </a:rPr>
              <a:t>int</a:t>
            </a:r>
            <a:r>
              <a:rPr lang="ko" sz="3000"/>
              <a:t> i = 0; i &lt; 256; i++) {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000"/>
              <a:t>}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i가 255부터 0까지 감소하는 코드</a:t>
            </a:r>
            <a:endParaRPr/>
          </a:p>
        </p:txBody>
      </p:sp>
      <p:sp>
        <p:nvSpPr>
          <p:cNvPr id="317" name="Google Shape;317;p57"/>
          <p:cNvSpPr txBox="1"/>
          <p:nvPr>
            <p:ph idx="2" type="body"/>
          </p:nvPr>
        </p:nvSpPr>
        <p:spPr>
          <a:xfrm>
            <a:off x="114825" y="83500"/>
            <a:ext cx="49581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solidFill>
                  <a:srgbClr val="E39F34"/>
                </a:solidFill>
              </a:rPr>
              <a:t>for</a:t>
            </a:r>
            <a:r>
              <a:rPr lang="ko" sz="3000">
                <a:solidFill>
                  <a:schemeClr val="dk1"/>
                </a:solidFill>
              </a:rPr>
              <a:t> (</a:t>
            </a:r>
            <a:r>
              <a:rPr lang="ko" sz="3000">
                <a:solidFill>
                  <a:srgbClr val="0094C8"/>
                </a:solidFill>
              </a:rPr>
              <a:t>int</a:t>
            </a:r>
            <a:r>
              <a:rPr lang="ko" sz="3000">
                <a:solidFill>
                  <a:schemeClr val="dk1"/>
                </a:solidFill>
              </a:rPr>
              <a:t> i = 255; i &gt; -1; i--) {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analogWrite()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아날로그 출력 핀의 전압을 설정하는 함수. 전압을 0V에서 5V 사이에 원하는 값으로 설정할 수 있음. 단, 꼭 틸트(~) 표시가 있는 핀을 사용해야 함.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구조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analogWrite(핀 번호, 전압)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매개변수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핀 번호 : 전압을 설정하고자 하는 핀 번호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전압 : 0~255. 0V는 0, 5V는 255를 입력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반환 값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없음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사용 예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analogWrite(9, 0); // 9번 핀의 전압을 0V로 설정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analogWrite(9, 127); // 9번 핀의 전압을 약 2.5V로 설정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analogWrite(9, 255); // 9번 핀의 전압을 5V로 설정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 소개하기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플러스와 마이너스로 나뉘어지는 극성을 가짐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플러스와 마이너스를 모르고 잘못 연결하면 자칫 LED가 망가질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긴 쪽</a:t>
            </a:r>
            <a:r>
              <a:rPr lang="ko"/>
              <a:t> : 플러스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ko"/>
              <a:t>짧은 쪽</a:t>
            </a:r>
            <a:r>
              <a:rPr lang="ko"/>
              <a:t> : 마이너스</a:t>
            </a:r>
            <a:endParaRPr/>
          </a:p>
        </p:txBody>
      </p:sp>
      <p:pic>
        <p:nvPicPr>
          <p:cNvPr descr="0601_002.jpg"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88315"/>
            <a:ext cx="5073054" cy="336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평소에는 전류가 흐르지 않다가 눌리면 전류가 흐르도록 하는 전자부품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누르지 않았을 때는 4개의 다리가 서로 연결이 안되어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가운데 있는 부분을 누르면 4개의 다리가 모두 연결됨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버튼을 이용해 디지털 신호 입력을 제어할 수 있음</a:t>
            </a:r>
            <a:endParaRPr/>
          </a:p>
        </p:txBody>
      </p:sp>
      <p:pic>
        <p:nvPicPr>
          <p:cNvPr descr="0604_001.jpg"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325" y="824000"/>
            <a:ext cx="2572851" cy="349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스위치라고 불리기도 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우리나라말로 ‘전환하다, 바꾸다’라는 뜻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전기가 지나가는 길을 바꿔줌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버튼의 종류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오락실 게임기에 있는 둥근 버튼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TV 퀴즈쇼에서 볼 수 있는 큰 버튼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ko"/>
              <a:t>로봇이나 장난감 자동차가 어딘가에 부딪혔는지 인식하는 마이크로 스위치</a:t>
            </a:r>
            <a:endParaRPr/>
          </a:p>
        </p:txBody>
      </p:sp>
      <p:pic>
        <p:nvPicPr>
          <p:cNvPr descr="Untitled-1.jpg" id="339" name="Google Shape;3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52849"/>
            <a:ext cx="5073050" cy="363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 사용하기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버튼을 누르면 LED가 켜지고 버튼을 떼면 LED가 꺼지도록 하는 것을 해본다!</a:t>
            </a:r>
            <a:endParaRPr/>
          </a:p>
        </p:txBody>
      </p:sp>
      <p:pic>
        <p:nvPicPr>
          <p:cNvPr descr="0605_001.jpg" id="350" name="Google Shape;3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2_002.jpg" id="355" name="Google Shape;3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50" y="1908656"/>
            <a:ext cx="727276" cy="2097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3.jpg" id="356" name="Google Shape;3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328" y="1744525"/>
            <a:ext cx="518925" cy="2261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4.jpg" id="357" name="Google Shape;35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325" y="2297730"/>
            <a:ext cx="1848742" cy="1155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2_005.jpg" id="358" name="Google Shape;35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293" y="2235006"/>
            <a:ext cx="1956884" cy="12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4"/>
          <p:cNvSpPr txBox="1"/>
          <p:nvPr/>
        </p:nvSpPr>
        <p:spPr>
          <a:xfrm>
            <a:off x="79238" y="4448250"/>
            <a:ext cx="1392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5mm LED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64"/>
          <p:cNvSpPr txBox="1"/>
          <p:nvPr/>
        </p:nvSpPr>
        <p:spPr>
          <a:xfrm>
            <a:off x="2237450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10k 옴 저항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64"/>
          <p:cNvSpPr txBox="1"/>
          <p:nvPr/>
        </p:nvSpPr>
        <p:spPr>
          <a:xfrm>
            <a:off x="4560300" y="4448250"/>
            <a:ext cx="2134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수수 점퍼 와이어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6개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64"/>
          <p:cNvSpPr txBox="1"/>
          <p:nvPr/>
        </p:nvSpPr>
        <p:spPr>
          <a:xfrm>
            <a:off x="6741125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브레드보드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0605_003.jpg" id="363" name="Google Shape;36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0425" y="2379788"/>
            <a:ext cx="850501" cy="115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702_004.jpg" id="364" name="Google Shape;36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8825" y="1668325"/>
            <a:ext cx="390439" cy="23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4"/>
          <p:cNvSpPr txBox="1"/>
          <p:nvPr/>
        </p:nvSpPr>
        <p:spPr>
          <a:xfrm>
            <a:off x="1129075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64"/>
          <p:cNvSpPr txBox="1"/>
          <p:nvPr/>
        </p:nvSpPr>
        <p:spPr>
          <a:xfrm>
            <a:off x="3389188" y="4448250"/>
            <a:ext cx="18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220 옴 저항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1개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5_008.jpg" id="371" name="Google Shape;3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8" y="0"/>
            <a:ext cx="6910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 그라운드 핀에 점퍼 와이어를 연결하고, 반대쪽을 브레드보드의 긴 파란색 세로줄 부분에 꽂아준다.</a:t>
            </a:r>
            <a:endParaRPr/>
          </a:p>
        </p:txBody>
      </p:sp>
      <p:pic>
        <p:nvPicPr>
          <p:cNvPr descr="0605_009.jpg" id="377" name="Google Shape;3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13번 핀에 점퍼 와이어를 연결하고, 반대편을 브레드보드 중앙 가로줄에 꽂아준다.</a:t>
            </a:r>
            <a:endParaRPr/>
          </a:p>
        </p:txBody>
      </p:sp>
      <p:pic>
        <p:nvPicPr>
          <p:cNvPr descr="0605_010.jpg" id="383" name="Google Shape;3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점퍼 와이어를 꽂은 같은 줄에 LED의 긴 다리를 꽂고, 동시에 짧은 다리는 옆에 줄에 꽂아준다.</a:t>
            </a:r>
            <a:endParaRPr/>
          </a:p>
        </p:txBody>
      </p:sp>
      <p:pic>
        <p:nvPicPr>
          <p:cNvPr descr="0605_011.jpg" id="389" name="Google Shape;3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220 옴 저항을 디귿(ㄷ)자로 구부린 뒤 한 쪽은 LED의 짧은 다리가 꽂힌 줄에 꽂아준다.</a:t>
            </a:r>
            <a:endParaRPr/>
          </a:p>
        </p:txBody>
      </p:sp>
      <p:pic>
        <p:nvPicPr>
          <p:cNvPr descr="0605_012.jpg" id="395" name="Google Shape;3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과전류에 연결되면 LED가 탈 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반대로 너무 적은 전류가 흐르면 LED의 빛이 약함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전류의 크기를 조절하기 위해 저항을 LED의 앞이나 뒤에 연결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일반적으로 5mm LED의 필요 전류가 15 mA 정도이고 강하전압이 2V 정도됨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아두이노 보드에서 전류가 15 mA 정도로 흐르게 하기 위해서는 저항을 어떤 값을 연결해야 할까?</a:t>
            </a:r>
            <a:endParaRPr/>
          </a:p>
        </p:txBody>
      </p:sp>
      <p:pic>
        <p:nvPicPr>
          <p:cNvPr descr="0601_003.jpg"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저항만 꽂혀있는 줄에 새로운 점퍼 와이어를 꽂고, 반대쪽을 아두이노 보드의 그라운드 핀과 연결된 세로줄에 꽂아준다.</a:t>
            </a:r>
            <a:endParaRPr/>
          </a:p>
        </p:txBody>
      </p:sp>
      <p:pic>
        <p:nvPicPr>
          <p:cNvPr descr="0605_013.jpg" id="401" name="Google Shape;4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버튼을 브레드보드에 가로줄이 갈라진 가운데에 놓이도록 꽂아준다.</a:t>
            </a:r>
            <a:endParaRPr/>
          </a:p>
        </p:txBody>
      </p:sp>
      <p:pic>
        <p:nvPicPr>
          <p:cNvPr descr="0605_014.jpg" id="407" name="Google Shape;4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10k 옴 저항을 디귿(ㄷ)자로 구부린 뒤 한 쪽을 버튼의 다리가 있는 줄에 연결되도록 꽂아준다.</a:t>
            </a:r>
            <a:endParaRPr/>
          </a:p>
        </p:txBody>
      </p:sp>
      <p:pic>
        <p:nvPicPr>
          <p:cNvPr descr="0605_015.jpg" id="413" name="Google Shape;4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8번 핀에 점퍼 와이어를 연결하고, 반대편을 10k 옴 저항과 버튼의 한쪽 다리가 함께 있는 가로 줄에 꽂아준다.</a:t>
            </a:r>
            <a:endParaRPr/>
          </a:p>
        </p:txBody>
      </p:sp>
      <p:pic>
        <p:nvPicPr>
          <p:cNvPr descr="0605_016.jpg" id="419" name="Google Shape;4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10k 옴 저항만 꽂혀있는 줄에 새로운 점퍼 와이어를 꽂고, 반대쪽을 아두이노 보드의 그라운드 핀과 연결된 세로줄에 꽂아준다.</a:t>
            </a:r>
            <a:endParaRPr/>
          </a:p>
        </p:txBody>
      </p:sp>
      <p:pic>
        <p:nvPicPr>
          <p:cNvPr descr="0605_017.jpg" id="425" name="Google Shape;4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5V 전원 핀에 점퍼 와이어를 연결하고, 반대편을 버튼 다리만 꽂혀있는 가로줄에 꽂아준다.</a:t>
            </a:r>
            <a:endParaRPr/>
          </a:p>
        </p:txBody>
      </p:sp>
      <p:pic>
        <p:nvPicPr>
          <p:cNvPr descr="0605_018.jpg" id="431" name="Google Shape;4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87599"/>
            <a:ext cx="5073049" cy="3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NY DSC                       " id="436" name="Google Shape;4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54" y="0"/>
            <a:ext cx="69606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6-5] 버튼 사용하기(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goo.gl/o1s3hN</a:t>
            </a:r>
            <a:r>
              <a:rPr lang="ko"/>
              <a:t>)</a:t>
            </a:r>
            <a:endParaRPr/>
          </a:p>
        </p:txBody>
      </p:sp>
      <p:grpSp>
        <p:nvGrpSpPr>
          <p:cNvPr id="442" name="Google Shape;442;p77"/>
          <p:cNvGrpSpPr/>
          <p:nvPr/>
        </p:nvGrpSpPr>
        <p:grpSpPr>
          <a:xfrm>
            <a:off x="76200" y="1118150"/>
            <a:ext cx="9011652" cy="3923749"/>
            <a:chOff x="76200" y="1118150"/>
            <a:chExt cx="9011652" cy="3923749"/>
          </a:xfrm>
        </p:grpSpPr>
        <p:pic>
          <p:nvPicPr>
            <p:cNvPr descr="스크린샷 2016-02-17 오후 8.35.00.png" id="443" name="Google Shape;443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725" y="1118150"/>
              <a:ext cx="8625127" cy="3923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7 오후 8.35.00.png" id="444" name="Google Shape;444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1118150"/>
              <a:ext cx="8625127" cy="3923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[코드 6-5] 버튼 사용하기(</a:t>
            </a:r>
            <a:r>
              <a:rPr lang="ko" u="sng">
                <a:solidFill>
                  <a:srgbClr val="FFFFFF"/>
                </a:solidFill>
                <a:hlinkClick r:id="rId3"/>
              </a:rPr>
              <a:t>goo.gl/o1s3hN</a:t>
            </a:r>
            <a:r>
              <a:rPr lang="ko"/>
              <a:t>)</a:t>
            </a:r>
            <a:endParaRPr/>
          </a:p>
        </p:txBody>
      </p:sp>
      <p:grpSp>
        <p:nvGrpSpPr>
          <p:cNvPr id="450" name="Google Shape;450;p78"/>
          <p:cNvGrpSpPr/>
          <p:nvPr/>
        </p:nvGrpSpPr>
        <p:grpSpPr>
          <a:xfrm>
            <a:off x="69375" y="1137876"/>
            <a:ext cx="8988723" cy="3942124"/>
            <a:chOff x="69375" y="1137876"/>
            <a:chExt cx="8988723" cy="3942124"/>
          </a:xfrm>
        </p:grpSpPr>
        <p:pic>
          <p:nvPicPr>
            <p:cNvPr descr="스크린샷 2016-02-17 오후 8.36.36.png" id="451" name="Google Shape;45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475" y="1137876"/>
              <a:ext cx="8225623" cy="394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스크린샷 2016-02-17 오후 8.36.36.png" id="452" name="Google Shape;452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75" y="1137876"/>
              <a:ext cx="8225623" cy="39421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idx="1" type="body"/>
          </p:nvPr>
        </p:nvSpPr>
        <p:spPr>
          <a:xfrm>
            <a:off x="114825" y="83500"/>
            <a:ext cx="8946000" cy="4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digitalRead()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아날로그 입력 핀의 전압 상태를 읽는 함수. digitalRead 함수를 사용하려는 핀은 꼭 pinMode 함수를 이용해 입력 모드로 설정.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구조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digitalRead(핀 번호)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매개변수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핀 번호 : 전압의 상태를 읽고자 하는 핀 번호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반환 값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전압 상태 : 전압이 LOW이면 LOW, HIGH이면 HIGH를 반환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사용 예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int value = digitalRead(8); // 8번 핀의 전압 상태 값을 읽어 value 변수에 넣음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if ( value == HIGH ){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// 읽은 값이 HIGH인지 LOW인지 확인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}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옴의 법칙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전압 = 전류 x 저항</a:t>
            </a:r>
            <a:endParaRPr/>
          </a:p>
        </p:txBody>
      </p:sp>
      <p:pic>
        <p:nvPicPr>
          <p:cNvPr descr="0601_003.jpg"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 통신 활용하기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1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정보를 표시할 때도 단지 값만 표시하는 것이 아니라 앞에는 값에 대한 간략한 설명을 쓰고 뒤에 값을 표시하는 것이 좋음</a:t>
            </a:r>
            <a:endParaRPr/>
          </a:p>
        </p:txBody>
      </p:sp>
      <p:sp>
        <p:nvSpPr>
          <p:cNvPr id="468" name="Google Shape;46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표시하기</a:t>
            </a:r>
            <a:endParaRPr/>
          </a:p>
        </p:txBody>
      </p:sp>
      <p:pic>
        <p:nvPicPr>
          <p:cNvPr descr="0606_001.jpg" id="469" name="Google Shape;4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Serial.print를 이용해 앞 부분에 “Light : ”를 표시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Serial.println을 이용해 light 변수의 값을 표시하면서 줄이 바뀌도록 함</a:t>
            </a:r>
            <a:endParaRPr/>
          </a:p>
        </p:txBody>
      </p:sp>
      <p:sp>
        <p:nvSpPr>
          <p:cNvPr id="475" name="Google Shape;47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표시하기</a:t>
            </a:r>
            <a:endParaRPr/>
          </a:p>
        </p:txBody>
      </p:sp>
      <p:pic>
        <p:nvPicPr>
          <p:cNvPr descr="0606_002.jpg" id="476" name="Google Shape;4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9725"/>
            <a:ext cx="5123674" cy="32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3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Serial.print를 이용해 앞 부분에 “Light : ”를 표시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Serial.println을 이용해 light 변수의 값을 표시하면서 줄이 바뀌도록 함</a:t>
            </a:r>
            <a:endParaRPr/>
          </a:p>
        </p:txBody>
      </p:sp>
      <p:sp>
        <p:nvSpPr>
          <p:cNvPr id="482" name="Google Shape;48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표시하기</a:t>
            </a:r>
            <a:endParaRPr/>
          </a:p>
        </p:txBody>
      </p:sp>
      <p:sp>
        <p:nvSpPr>
          <p:cNvPr id="483" name="Google Shape;483;p83"/>
          <p:cNvSpPr txBox="1"/>
          <p:nvPr>
            <p:ph idx="4294967295" type="body"/>
          </p:nvPr>
        </p:nvSpPr>
        <p:spPr>
          <a:xfrm>
            <a:off x="114825" y="1169425"/>
            <a:ext cx="4958100" cy="3890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 light = 100;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35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"Light : "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);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println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(light);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4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“Light :”와 light 변수의 값 사이에 탭 간격으로 띄어준다.</a:t>
            </a:r>
            <a:endParaRPr/>
          </a:p>
        </p:txBody>
      </p:sp>
      <p:sp>
        <p:nvSpPr>
          <p:cNvPr id="489" name="Google Shape;48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간격 조정하기</a:t>
            </a:r>
            <a:endParaRPr/>
          </a:p>
        </p:txBody>
      </p:sp>
      <p:pic>
        <p:nvPicPr>
          <p:cNvPr descr="0606_003.jpg" id="490" name="Google Shape;4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반각 기호로 ‘\t’가 탭을 입력한 것과 같음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그냥 줄만 새로 바꿔주고 싶다면 매개변수 없이 Serial.println()을 한 번 사용하면 된다.</a:t>
            </a:r>
            <a:endParaRPr/>
          </a:p>
        </p:txBody>
      </p:sp>
      <p:sp>
        <p:nvSpPr>
          <p:cNvPr id="496" name="Google Shape;49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간격 조정하기</a:t>
            </a:r>
            <a:endParaRPr/>
          </a:p>
        </p:txBody>
      </p:sp>
      <p:sp>
        <p:nvSpPr>
          <p:cNvPr id="497" name="Google Shape;497;p85"/>
          <p:cNvSpPr txBox="1"/>
          <p:nvPr>
            <p:ph idx="4294967295" type="body"/>
          </p:nvPr>
        </p:nvSpPr>
        <p:spPr>
          <a:xfrm>
            <a:off x="114825" y="1169425"/>
            <a:ext cx="4958100" cy="3890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 light = 100;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35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"Light :"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);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35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'\t'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);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35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println</a:t>
            </a:r>
            <a:r>
              <a:rPr lang="ko" sz="3500">
                <a:latin typeface="Malgun Gothic"/>
                <a:ea typeface="Malgun Gothic"/>
                <a:cs typeface="Malgun Gothic"/>
                <a:sym typeface="Malgun Gothic"/>
              </a:rPr>
              <a:t>(light);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int 말고도 숫자형 변수 종류 있음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그 중 실수 형태로 소수점을 표시할 수 있는 것이 float와 double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float와 double의 소수점 밑에 자릿수가 많다면 정보를 확인할 때 불편함</a:t>
            </a:r>
            <a:endParaRPr/>
          </a:p>
        </p:txBody>
      </p:sp>
      <p:sp>
        <p:nvSpPr>
          <p:cNvPr id="503" name="Google Shape;50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소수점 자릿수 변경하기</a:t>
            </a:r>
            <a:endParaRPr/>
          </a:p>
        </p:txBody>
      </p:sp>
      <p:pic>
        <p:nvPicPr>
          <p:cNvPr descr="0606_004.jpg" id="504" name="Google Shape;5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544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7"/>
          <p:cNvSpPr txBox="1"/>
          <p:nvPr>
            <p:ph idx="1" type="body"/>
          </p:nvPr>
        </p:nvSpPr>
        <p:spPr>
          <a:xfrm>
            <a:off x="5073050" y="1058025"/>
            <a:ext cx="4071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Serial.print와 Serial.println을 사용할때 첫 번째 매개변수에 원하는 실수형 값을 입력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두 번째 매개변수로 원하는 소수점 자릿수를 입력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표시된 값은 반올림이 된 값임</a:t>
            </a:r>
            <a:endParaRPr/>
          </a:p>
        </p:txBody>
      </p:sp>
      <p:sp>
        <p:nvSpPr>
          <p:cNvPr id="510" name="Google Shape;51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소수점 자릿수 변경하기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7"/>
          <p:cNvSpPr txBox="1"/>
          <p:nvPr>
            <p:ph idx="4294967295" type="body"/>
          </p:nvPr>
        </p:nvSpPr>
        <p:spPr>
          <a:xfrm>
            <a:off x="114825" y="1169425"/>
            <a:ext cx="4958100" cy="3890400"/>
          </a:xfrm>
          <a:prstGeom prst="rect">
            <a:avLst/>
          </a:prstGeom>
          <a:solidFill>
            <a:srgbClr val="EDEDE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float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 light = 1.23456;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14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400">
                <a:solidFill>
                  <a:srgbClr val="0094C8"/>
                </a:solidFill>
                <a:latin typeface="Malgun Gothic"/>
                <a:ea typeface="Malgun Gothic"/>
                <a:cs typeface="Malgun Gothic"/>
                <a:sym typeface="Malgun Gothic"/>
              </a:rPr>
              <a:t>"Light : "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);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Serial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1400">
                <a:solidFill>
                  <a:srgbClr val="DB583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println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(light, 2); </a:t>
            </a:r>
            <a:r>
              <a:rPr lang="ko" sz="1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//소수점 자릿수 2개만 표시합니다.</a:t>
            </a:r>
            <a:endParaRPr sz="14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ebook-logo.png" id="516" name="Google Shape;5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2663925"/>
            <a:ext cx="654976" cy="6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8"/>
          <p:cNvSpPr txBox="1"/>
          <p:nvPr/>
        </p:nvSpPr>
        <p:spPr>
          <a:xfrm>
            <a:off x="217975" y="469700"/>
            <a:ext cx="87081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b="1" sz="8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88"/>
          <p:cNvSpPr txBox="1"/>
          <p:nvPr/>
        </p:nvSpPr>
        <p:spPr>
          <a:xfrm>
            <a:off x="2787050" y="2792063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fb.com/DoYouKnowArduino</a:t>
            </a:r>
            <a:endParaRPr sz="2000"/>
          </a:p>
        </p:txBody>
      </p:sp>
      <p:pic>
        <p:nvPicPr>
          <p:cNvPr descr="book-bookmark-icon.png" id="519" name="Google Shape;51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150" y="3476925"/>
            <a:ext cx="820575" cy="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8"/>
          <p:cNvSpPr txBox="1"/>
          <p:nvPr/>
        </p:nvSpPr>
        <p:spPr>
          <a:xfrm>
            <a:off x="2787050" y="3535450"/>
            <a:ext cx="601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6"/>
              </a:rPr>
              <a:t>goo.gl/ke52Jh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암페어(A)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전류의 단위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전류의 값 표시</a:t>
            </a:r>
            <a:r>
              <a:rPr lang="ko"/>
              <a:t> : 암페어(A)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전기가 흘러가는 양의 단위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보드, 전자부품을 사용하는 경우 대게 A가 아닌 mA(미리 암페어)를 많이 사용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1 mA = 0.001 A</a:t>
            </a:r>
            <a:endParaRPr/>
          </a:p>
        </p:txBody>
      </p:sp>
      <p:pic>
        <p:nvPicPr>
          <p:cNvPr descr="0601_004.jpg"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강하전압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 sz="2000"/>
              <a:t>전자부품에 전류가 흐르면서 전압이 내려가는 것</a:t>
            </a:r>
            <a:endParaRPr sz="20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 sz="2000"/>
              <a:t>아두이노 보드의 5V 전원 핀에 강하전압이 2V인 LED를 연결하면 전류의 전압이 2V가 내려가 3V가 됨</a:t>
            </a:r>
            <a:endParaRPr/>
          </a:p>
        </p:txBody>
      </p:sp>
      <p:pic>
        <p:nvPicPr>
          <p:cNvPr descr="0601_004.jpg"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5073050" y="0"/>
            <a:ext cx="4071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아두이노 보드에서 사용하는 전압의 값은 5V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ko"/>
              <a:t>LED의 강하전압이 2V이기 때문에 5에서 2를 뺀 3을 옴의 법칙의 전압 부분에 넣어준다.</a:t>
            </a:r>
            <a:endParaRPr/>
          </a:p>
        </p:txBody>
      </p:sp>
      <p:pic>
        <p:nvPicPr>
          <p:cNvPr descr="0601_005.jpg"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422"/>
            <a:ext cx="5073050" cy="31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